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0" r:id="rId1"/>
  </p:sldMasterIdLst>
  <p:notesMasterIdLst>
    <p:notesMasterId r:id="rId10"/>
  </p:notesMasterIdLst>
  <p:sldIdLst>
    <p:sldId id="256" r:id="rId2"/>
    <p:sldId id="261" r:id="rId3"/>
    <p:sldId id="276" r:id="rId4"/>
    <p:sldId id="262" r:id="rId5"/>
    <p:sldId id="266" r:id="rId6"/>
    <p:sldId id="265" r:id="rId7"/>
    <p:sldId id="270" r:id="rId8"/>
    <p:sldId id="263" r:id="rId9"/>
  </p:sldIdLst>
  <p:sldSz cx="9144000" cy="5143500" type="screen16x9"/>
  <p:notesSz cx="6858000" cy="9144000"/>
  <p:embeddedFontLst>
    <p:embeddedFont>
      <p:font typeface="Archivo Black" panose="020B0604020202020204" charset="0"/>
      <p:regular r:id="rId11"/>
    </p:embeddedFont>
    <p:embeddedFont>
      <p:font typeface="Barlow" panose="00000500000000000000" pitchFamily="2" charset="0"/>
      <p:regular r:id="rId12"/>
      <p:bold r:id="rId13"/>
      <p:italic r:id="rId14"/>
      <p:boldItalic r:id="rId15"/>
    </p:embeddedFont>
    <p:embeddedFont>
      <p:font typeface="Baskervville" panose="020B0604020202020204" charset="0"/>
      <p:regular r:id="rId16"/>
      <p:italic r:id="rId17"/>
    </p:embeddedFont>
    <p:embeddedFont>
      <p:font typeface="Bebas Neue" panose="020B0606020202050201" pitchFamily="34" charset="0"/>
      <p:regular r:id="rId18"/>
    </p:embeddedFont>
    <p:embeddedFont>
      <p:font typeface="Nunito Light" pitchFamily="2" charset="0"/>
      <p:regular r:id="rId19"/>
      <p: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DFBE66-ECEC-4CC1-B51F-52E8A905EFBD}">
  <a:tblStyle styleId="{A4DFBE66-ECEC-4CC1-B51F-52E8A905EFB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946" y="1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753c1e3c24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753c1e3c24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753c1e3c24_0_5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753c1e3c24_0_5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4718350" y="1003475"/>
            <a:ext cx="5478900" cy="54789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266375" y="1149783"/>
            <a:ext cx="5940900" cy="223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513575" y="3698400"/>
            <a:ext cx="39582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40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40"/>
          <p:cNvSpPr/>
          <p:nvPr/>
        </p:nvSpPr>
        <p:spPr>
          <a:xfrm>
            <a:off x="5756725" y="-1707650"/>
            <a:ext cx="5478900" cy="54789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9" name="Google Shape;279;p40"/>
          <p:cNvCxnSpPr/>
          <p:nvPr/>
        </p:nvCxnSpPr>
        <p:spPr>
          <a:xfrm>
            <a:off x="-39912" y="269400"/>
            <a:ext cx="6098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0" name="Google Shape;280;p40"/>
          <p:cNvCxnSpPr/>
          <p:nvPr/>
        </p:nvCxnSpPr>
        <p:spPr>
          <a:xfrm>
            <a:off x="3085522" y="4874125"/>
            <a:ext cx="6098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41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41"/>
          <p:cNvSpPr/>
          <p:nvPr/>
        </p:nvSpPr>
        <p:spPr>
          <a:xfrm>
            <a:off x="1832550" y="-3598675"/>
            <a:ext cx="5478900" cy="54789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41"/>
          <p:cNvSpPr/>
          <p:nvPr/>
        </p:nvSpPr>
        <p:spPr>
          <a:xfrm>
            <a:off x="1832550" y="2530000"/>
            <a:ext cx="5478900" cy="54789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5" name="Google Shape;285;p41"/>
          <p:cNvCxnSpPr/>
          <p:nvPr/>
        </p:nvCxnSpPr>
        <p:spPr>
          <a:xfrm>
            <a:off x="490725" y="-71800"/>
            <a:ext cx="0" cy="4268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6" name="Google Shape;286;p41"/>
          <p:cNvCxnSpPr/>
          <p:nvPr/>
        </p:nvCxnSpPr>
        <p:spPr>
          <a:xfrm>
            <a:off x="8685200" y="933550"/>
            <a:ext cx="0" cy="4268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5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5"/>
          <p:cNvSpPr/>
          <p:nvPr/>
        </p:nvSpPr>
        <p:spPr>
          <a:xfrm>
            <a:off x="1832550" y="3211875"/>
            <a:ext cx="5478900" cy="54789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4911727" y="1308734"/>
            <a:ext cx="3374100" cy="31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2"/>
          </p:nvPr>
        </p:nvSpPr>
        <p:spPr>
          <a:xfrm>
            <a:off x="858175" y="1308729"/>
            <a:ext cx="3372300" cy="31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7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/>
          <p:nvPr/>
        </p:nvSpPr>
        <p:spPr>
          <a:xfrm>
            <a:off x="-857925" y="-167700"/>
            <a:ext cx="5478900" cy="54789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4135975" y="885725"/>
            <a:ext cx="4294800" cy="11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ubTitle" idx="1"/>
          </p:nvPr>
        </p:nvSpPr>
        <p:spPr>
          <a:xfrm>
            <a:off x="4135975" y="2074350"/>
            <a:ext cx="4294800" cy="218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8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8"/>
          <p:cNvSpPr/>
          <p:nvPr/>
        </p:nvSpPr>
        <p:spPr>
          <a:xfrm>
            <a:off x="4236175" y="1716125"/>
            <a:ext cx="5478900" cy="54789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713225" y="1252800"/>
            <a:ext cx="5690100" cy="26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2" name="Google Shape;42;p8"/>
          <p:cNvSpPr/>
          <p:nvPr/>
        </p:nvSpPr>
        <p:spPr>
          <a:xfrm>
            <a:off x="-1716600" y="-2376575"/>
            <a:ext cx="3865200" cy="38652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1"/>
          <p:cNvPicPr preferRelativeResize="0"/>
          <p:nvPr/>
        </p:nvPicPr>
        <p:blipFill rotWithShape="1">
          <a:blip r:embed="rId2">
            <a:alphaModFix amt="95000"/>
          </a:blip>
          <a:srcRect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1"/>
          <p:cNvSpPr/>
          <p:nvPr/>
        </p:nvSpPr>
        <p:spPr>
          <a:xfrm>
            <a:off x="5456800" y="-167700"/>
            <a:ext cx="5478900" cy="54789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1009550" y="1118250"/>
            <a:ext cx="4487400" cy="193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subTitle" idx="1"/>
          </p:nvPr>
        </p:nvSpPr>
        <p:spPr>
          <a:xfrm>
            <a:off x="1009550" y="3184925"/>
            <a:ext cx="4487400" cy="8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7" name="Google Shape;57;p11"/>
          <p:cNvSpPr/>
          <p:nvPr/>
        </p:nvSpPr>
        <p:spPr>
          <a:xfrm>
            <a:off x="-298425" y="-203400"/>
            <a:ext cx="3865200" cy="38652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 rotWithShape="1">
          <a:blip r:embed="rId2">
            <a:alphaModFix amt="75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/>
          <p:nvPr/>
        </p:nvSpPr>
        <p:spPr>
          <a:xfrm>
            <a:off x="-976475" y="93350"/>
            <a:ext cx="5478900" cy="54789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title"/>
          </p:nvPr>
        </p:nvSpPr>
        <p:spPr>
          <a:xfrm>
            <a:off x="1510725" y="2460300"/>
            <a:ext cx="46614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8" name="Google Shape;88;p15"/>
          <p:cNvSpPr txBox="1">
            <a:spLocks noGrp="1"/>
          </p:cNvSpPr>
          <p:nvPr>
            <p:ph type="title" idx="2" hasCustomPrompt="1"/>
          </p:nvPr>
        </p:nvSpPr>
        <p:spPr>
          <a:xfrm>
            <a:off x="4775625" y="1508425"/>
            <a:ext cx="1396500" cy="952200"/>
          </a:xfrm>
          <a:prstGeom prst="rect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5"/>
          <p:cNvSpPr txBox="1">
            <a:spLocks noGrp="1"/>
          </p:cNvSpPr>
          <p:nvPr>
            <p:ph type="subTitle" idx="1"/>
          </p:nvPr>
        </p:nvSpPr>
        <p:spPr>
          <a:xfrm>
            <a:off x="1510725" y="3302100"/>
            <a:ext cx="4661400" cy="4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90" name="Google Shape;90;p15"/>
          <p:cNvCxnSpPr/>
          <p:nvPr/>
        </p:nvCxnSpPr>
        <p:spPr>
          <a:xfrm>
            <a:off x="428621" y="-24725"/>
            <a:ext cx="0" cy="4104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3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3"/>
          <p:cNvSpPr/>
          <p:nvPr/>
        </p:nvSpPr>
        <p:spPr>
          <a:xfrm>
            <a:off x="-2678275" y="2522825"/>
            <a:ext cx="5478900" cy="54789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3"/>
          <p:cNvSpPr/>
          <p:nvPr/>
        </p:nvSpPr>
        <p:spPr>
          <a:xfrm>
            <a:off x="7138125" y="-1720375"/>
            <a:ext cx="3865200" cy="38652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3"/>
          <p:cNvSpPr txBox="1">
            <a:spLocks noGrp="1"/>
          </p:cNvSpPr>
          <p:nvPr>
            <p:ph type="subTitle" idx="1"/>
          </p:nvPr>
        </p:nvSpPr>
        <p:spPr>
          <a:xfrm>
            <a:off x="2024838" y="3572696"/>
            <a:ext cx="55962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3"/>
          <p:cNvSpPr txBox="1">
            <a:spLocks noGrp="1"/>
          </p:cNvSpPr>
          <p:nvPr>
            <p:ph type="subTitle" idx="2"/>
          </p:nvPr>
        </p:nvSpPr>
        <p:spPr>
          <a:xfrm>
            <a:off x="2024850" y="1930550"/>
            <a:ext cx="55962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3"/>
          <p:cNvSpPr txBox="1">
            <a:spLocks noGrp="1"/>
          </p:cNvSpPr>
          <p:nvPr>
            <p:ph type="subTitle" idx="3"/>
          </p:nvPr>
        </p:nvSpPr>
        <p:spPr>
          <a:xfrm>
            <a:off x="2024862" y="1482500"/>
            <a:ext cx="5596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0" name="Google Shape;140;p23"/>
          <p:cNvSpPr txBox="1">
            <a:spLocks noGrp="1"/>
          </p:cNvSpPr>
          <p:nvPr>
            <p:ph type="subTitle" idx="4"/>
          </p:nvPr>
        </p:nvSpPr>
        <p:spPr>
          <a:xfrm>
            <a:off x="2024862" y="3124647"/>
            <a:ext cx="5596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cxnSp>
        <p:nvCxnSpPr>
          <p:cNvPr id="141" name="Google Shape;141;p23"/>
          <p:cNvCxnSpPr/>
          <p:nvPr/>
        </p:nvCxnSpPr>
        <p:spPr>
          <a:xfrm rot="10800000">
            <a:off x="8776950" y="1755400"/>
            <a:ext cx="0" cy="3423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7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7"/>
          <p:cNvSpPr/>
          <p:nvPr/>
        </p:nvSpPr>
        <p:spPr>
          <a:xfrm>
            <a:off x="-3601525" y="-167700"/>
            <a:ext cx="5478900" cy="54789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7"/>
          <p:cNvSpPr/>
          <p:nvPr/>
        </p:nvSpPr>
        <p:spPr>
          <a:xfrm>
            <a:off x="7508125" y="-167700"/>
            <a:ext cx="5478900" cy="54789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7"/>
          <p:cNvSpPr txBox="1">
            <a:spLocks noGrp="1"/>
          </p:cNvSpPr>
          <p:nvPr>
            <p:ph type="subTitle" idx="1"/>
          </p:nvPr>
        </p:nvSpPr>
        <p:spPr>
          <a:xfrm>
            <a:off x="1668388" y="1983250"/>
            <a:ext cx="20889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7"/>
          <p:cNvSpPr txBox="1">
            <a:spLocks noGrp="1"/>
          </p:cNvSpPr>
          <p:nvPr>
            <p:ph type="subTitle" idx="2"/>
          </p:nvPr>
        </p:nvSpPr>
        <p:spPr>
          <a:xfrm>
            <a:off x="6025391" y="1983250"/>
            <a:ext cx="20889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7"/>
          <p:cNvSpPr txBox="1">
            <a:spLocks noGrp="1"/>
          </p:cNvSpPr>
          <p:nvPr>
            <p:ph type="subTitle" idx="3"/>
          </p:nvPr>
        </p:nvSpPr>
        <p:spPr>
          <a:xfrm>
            <a:off x="1668388" y="3638194"/>
            <a:ext cx="20889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7"/>
          <p:cNvSpPr txBox="1">
            <a:spLocks noGrp="1"/>
          </p:cNvSpPr>
          <p:nvPr>
            <p:ph type="subTitle" idx="4"/>
          </p:nvPr>
        </p:nvSpPr>
        <p:spPr>
          <a:xfrm>
            <a:off x="6025391" y="3638194"/>
            <a:ext cx="20889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7"/>
          <p:cNvSpPr txBox="1">
            <a:spLocks noGrp="1"/>
          </p:cNvSpPr>
          <p:nvPr>
            <p:ph type="subTitle" idx="5"/>
          </p:nvPr>
        </p:nvSpPr>
        <p:spPr>
          <a:xfrm>
            <a:off x="1668388" y="1662791"/>
            <a:ext cx="2088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1" name="Google Shape;181;p27"/>
          <p:cNvSpPr txBox="1">
            <a:spLocks noGrp="1"/>
          </p:cNvSpPr>
          <p:nvPr>
            <p:ph type="subTitle" idx="6"/>
          </p:nvPr>
        </p:nvSpPr>
        <p:spPr>
          <a:xfrm>
            <a:off x="1668388" y="3312562"/>
            <a:ext cx="2088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2" name="Google Shape;182;p27"/>
          <p:cNvSpPr txBox="1">
            <a:spLocks noGrp="1"/>
          </p:cNvSpPr>
          <p:nvPr>
            <p:ph type="subTitle" idx="7"/>
          </p:nvPr>
        </p:nvSpPr>
        <p:spPr>
          <a:xfrm>
            <a:off x="6025388" y="1662791"/>
            <a:ext cx="2088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3" name="Google Shape;183;p27"/>
          <p:cNvSpPr txBox="1">
            <a:spLocks noGrp="1"/>
          </p:cNvSpPr>
          <p:nvPr>
            <p:ph type="subTitle" idx="8"/>
          </p:nvPr>
        </p:nvSpPr>
        <p:spPr>
          <a:xfrm>
            <a:off x="6025388" y="3312562"/>
            <a:ext cx="2088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7" r:id="rId5"/>
    <p:sldLayoutId id="2147483658" r:id="rId6"/>
    <p:sldLayoutId id="2147483661" r:id="rId7"/>
    <p:sldLayoutId id="2147483669" r:id="rId8"/>
    <p:sldLayoutId id="2147483673" r:id="rId9"/>
    <p:sldLayoutId id="2147483686" r:id="rId10"/>
    <p:sldLayoutId id="2147483687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lRtt/PCD/blob/main/Kelompok%209/Image_Compression_SVD(kelompok9).ipynb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scikit-image.org/docs/stable/api/skimage.data.html" TargetMode="External"/><Relationship Id="rId3" Type="http://schemas.openxmlformats.org/officeDocument/2006/relationships/hyperlink" Target="https://en.wikipedia.org/wiki/Wavelet_transform" TargetMode="External"/><Relationship Id="rId7" Type="http://schemas.openxmlformats.org/officeDocument/2006/relationships/hyperlink" Target="https://github.com/dwngh/SPIHT-Image-Compression/blob/main/spiht.ipynb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github.com/manikantagangam/Image-Compression-SVD" TargetMode="External"/><Relationship Id="rId5" Type="http://schemas.openxmlformats.org/officeDocument/2006/relationships/hyperlink" Target="https://en.wikipedia.org/wiki/Peak_signal-to-noise_ratio" TargetMode="External"/><Relationship Id="rId4" Type="http://schemas.openxmlformats.org/officeDocument/2006/relationships/hyperlink" Target="https://en.wikipedia.org/wiki/Embedded_Zerotrees_of_Wavelet_transform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5"/>
          <p:cNvSpPr txBox="1">
            <a:spLocks noGrp="1"/>
          </p:cNvSpPr>
          <p:nvPr>
            <p:ph type="ctrTitle"/>
          </p:nvPr>
        </p:nvSpPr>
        <p:spPr>
          <a:xfrm>
            <a:off x="284518" y="1697950"/>
            <a:ext cx="9638970" cy="176255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5400" dirty="0" err="1">
                <a:latin typeface="Archivo Black"/>
                <a:ea typeface="Archivo Black"/>
                <a:cs typeface="Archivo Black"/>
                <a:sym typeface="Archivo Black"/>
              </a:rPr>
              <a:t>Pemampatan</a:t>
            </a:r>
            <a:r>
              <a:rPr lang="id-ID" sz="5400" dirty="0">
                <a:latin typeface="Archivo Black"/>
                <a:ea typeface="Archivo Black"/>
                <a:cs typeface="Archivo Black"/>
                <a:sym typeface="Archivo Black"/>
              </a:rPr>
              <a:t> citra (</a:t>
            </a:r>
            <a:r>
              <a:rPr lang="id-ID" sz="5400" dirty="0" err="1">
                <a:latin typeface="Archivo Black"/>
                <a:ea typeface="Archivo Black"/>
                <a:cs typeface="Archivo Black"/>
                <a:sym typeface="Archivo Black"/>
              </a:rPr>
              <a:t>Image</a:t>
            </a:r>
            <a:r>
              <a:rPr lang="id-ID" sz="5400" dirty="0">
                <a:latin typeface="Archivo Black"/>
                <a:ea typeface="Archivo Black"/>
                <a:cs typeface="Archivo Black"/>
                <a:sym typeface="Archivo Black"/>
              </a:rPr>
              <a:t> </a:t>
            </a:r>
            <a:r>
              <a:rPr lang="id-ID" sz="5400" dirty="0" err="1">
                <a:latin typeface="Archivo Black"/>
                <a:ea typeface="Archivo Black"/>
                <a:cs typeface="Archivo Black"/>
                <a:sym typeface="Archivo Black"/>
              </a:rPr>
              <a:t>Compression</a:t>
            </a:r>
            <a:r>
              <a:rPr lang="id-ID" sz="5400" dirty="0">
                <a:latin typeface="Archivo Black"/>
                <a:ea typeface="Archivo Black"/>
                <a:cs typeface="Archivo Black"/>
                <a:sym typeface="Archivo Black"/>
              </a:rPr>
              <a:t>)</a:t>
            </a:r>
          </a:p>
        </p:txBody>
      </p:sp>
      <p:sp>
        <p:nvSpPr>
          <p:cNvPr id="298" name="Google Shape;298;p45"/>
          <p:cNvSpPr txBox="1">
            <a:spLocks noGrp="1"/>
          </p:cNvSpPr>
          <p:nvPr>
            <p:ph type="subTitle" idx="1"/>
          </p:nvPr>
        </p:nvSpPr>
        <p:spPr>
          <a:xfrm>
            <a:off x="4513574" y="3698400"/>
            <a:ext cx="450301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Kelompok 9	: Agil Rahmat (2106037)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		   Sita Sri Andari </a:t>
            </a:r>
            <a:endParaRPr dirty="0"/>
          </a:p>
        </p:txBody>
      </p:sp>
      <p:cxnSp>
        <p:nvCxnSpPr>
          <p:cNvPr id="299" name="Google Shape;299;p45"/>
          <p:cNvCxnSpPr>
            <a:cxnSpLocks/>
            <a:stCxn id="298" idx="1"/>
          </p:cNvCxnSpPr>
          <p:nvPr/>
        </p:nvCxnSpPr>
        <p:spPr>
          <a:xfrm flipH="1">
            <a:off x="23775" y="3936300"/>
            <a:ext cx="4489799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0"/>
          <p:cNvSpPr txBox="1">
            <a:spLocks noGrp="1"/>
          </p:cNvSpPr>
          <p:nvPr>
            <p:ph type="title"/>
          </p:nvPr>
        </p:nvSpPr>
        <p:spPr>
          <a:xfrm>
            <a:off x="4135975" y="885725"/>
            <a:ext cx="4294800" cy="11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Pengertian </a:t>
            </a:r>
            <a:r>
              <a:rPr lang="id-ID" dirty="0" err="1"/>
              <a:t>Image</a:t>
            </a:r>
            <a:r>
              <a:rPr lang="id-ID" dirty="0"/>
              <a:t> </a:t>
            </a:r>
            <a:r>
              <a:rPr lang="id-ID" dirty="0" err="1"/>
              <a:t>Compression</a:t>
            </a:r>
            <a:endParaRPr dirty="0"/>
          </a:p>
        </p:txBody>
      </p:sp>
      <p:sp>
        <p:nvSpPr>
          <p:cNvPr id="350" name="Google Shape;350;p50"/>
          <p:cNvSpPr txBox="1">
            <a:spLocks noGrp="1"/>
          </p:cNvSpPr>
          <p:nvPr>
            <p:ph type="subTitle" idx="1"/>
          </p:nvPr>
        </p:nvSpPr>
        <p:spPr>
          <a:xfrm>
            <a:off x="4135975" y="2074350"/>
            <a:ext cx="4294800" cy="1455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-ID" dirty="0" err="1"/>
              <a:t>Image</a:t>
            </a:r>
            <a:r>
              <a:rPr lang="id-ID" dirty="0"/>
              <a:t> </a:t>
            </a:r>
            <a:r>
              <a:rPr lang="id-ID" dirty="0" err="1"/>
              <a:t>compression</a:t>
            </a:r>
            <a:r>
              <a:rPr lang="id-ID" dirty="0"/>
              <a:t> atau yang disebut juga kompresi citra adalah proses untuk </a:t>
            </a:r>
            <a:r>
              <a:rPr lang="id-ID" dirty="0" err="1"/>
              <a:t>meminimalisasi</a:t>
            </a:r>
            <a:r>
              <a:rPr lang="id-ID" dirty="0"/>
              <a:t> jumlah bit yang merepresentasikan suatu citra sehingga ukuran data citra menjadi lebih kecil.</a:t>
            </a:r>
            <a:endParaRPr dirty="0"/>
          </a:p>
        </p:txBody>
      </p:sp>
      <p:cxnSp>
        <p:nvCxnSpPr>
          <p:cNvPr id="351" name="Google Shape;351;p50"/>
          <p:cNvCxnSpPr>
            <a:endCxn id="349" idx="1"/>
          </p:cNvCxnSpPr>
          <p:nvPr/>
        </p:nvCxnSpPr>
        <p:spPr>
          <a:xfrm>
            <a:off x="-125" y="1453475"/>
            <a:ext cx="4136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5"/>
          <p:cNvSpPr txBox="1">
            <a:spLocks noGrp="1"/>
          </p:cNvSpPr>
          <p:nvPr>
            <p:ph type="title"/>
          </p:nvPr>
        </p:nvSpPr>
        <p:spPr>
          <a:xfrm>
            <a:off x="1009549" y="1118250"/>
            <a:ext cx="6298155" cy="193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8000" dirty="0"/>
              <a:t>Metode SVD</a:t>
            </a:r>
            <a:endParaRPr sz="8000" dirty="0"/>
          </a:p>
        </p:txBody>
      </p:sp>
      <p:sp>
        <p:nvSpPr>
          <p:cNvPr id="536" name="Google Shape;536;p65"/>
          <p:cNvSpPr txBox="1">
            <a:spLocks noGrp="1"/>
          </p:cNvSpPr>
          <p:nvPr>
            <p:ph type="subTitle" idx="1"/>
          </p:nvPr>
        </p:nvSpPr>
        <p:spPr>
          <a:xfrm>
            <a:off x="1009549" y="2699622"/>
            <a:ext cx="4487400" cy="16867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SVD (</a:t>
            </a:r>
            <a:r>
              <a:rPr lang="id-ID" dirty="0" err="1"/>
              <a:t>singular</a:t>
            </a:r>
            <a:r>
              <a:rPr lang="id-ID" dirty="0"/>
              <a:t> </a:t>
            </a:r>
            <a:r>
              <a:rPr lang="id-ID" dirty="0" err="1"/>
              <a:t>value</a:t>
            </a:r>
            <a:r>
              <a:rPr lang="id-ID" dirty="0"/>
              <a:t> </a:t>
            </a:r>
            <a:r>
              <a:rPr lang="id-ID" dirty="0" err="1"/>
              <a:t>decomposition</a:t>
            </a:r>
            <a:r>
              <a:rPr lang="id-ID" dirty="0"/>
              <a:t>) adalah teknik matematika yang dapat digunakan untuk mengompresi dan merekonstruksi gambar dengan jumlah nilai </a:t>
            </a:r>
            <a:r>
              <a:rPr lang="id-ID" dirty="0" err="1"/>
              <a:t>singular</a:t>
            </a:r>
            <a:r>
              <a:rPr lang="id-ID" dirty="0"/>
              <a:t> yang dikurangi. </a:t>
            </a:r>
            <a:endParaRPr dirty="0"/>
          </a:p>
        </p:txBody>
      </p:sp>
      <p:cxnSp>
        <p:nvCxnSpPr>
          <p:cNvPr id="537" name="Google Shape;537;p65"/>
          <p:cNvCxnSpPr>
            <a:cxnSpLocks/>
            <a:endCxn id="535" idx="1"/>
          </p:cNvCxnSpPr>
          <p:nvPr/>
        </p:nvCxnSpPr>
        <p:spPr>
          <a:xfrm>
            <a:off x="50" y="2088150"/>
            <a:ext cx="1009499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1"/>
          <p:cNvSpPr txBox="1">
            <a:spLocks noGrp="1"/>
          </p:cNvSpPr>
          <p:nvPr>
            <p:ph type="title"/>
          </p:nvPr>
        </p:nvSpPr>
        <p:spPr>
          <a:xfrm>
            <a:off x="719999" y="445025"/>
            <a:ext cx="7966797" cy="9490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800" dirty="0"/>
              <a:t>Proses Metode SVD untuk </a:t>
            </a:r>
            <a:r>
              <a:rPr lang="id-ID" sz="2800" dirty="0" err="1"/>
              <a:t>mengkonfersi</a:t>
            </a:r>
            <a:r>
              <a:rPr lang="id-ID" sz="2800" dirty="0"/>
              <a:t> </a:t>
            </a:r>
            <a:r>
              <a:rPr lang="id-ID" sz="2800" dirty="0" err="1"/>
              <a:t>image</a:t>
            </a:r>
            <a:endParaRPr sz="2800" dirty="0"/>
          </a:p>
        </p:txBody>
      </p:sp>
      <p:cxnSp>
        <p:nvCxnSpPr>
          <p:cNvPr id="359" name="Google Shape;359;p51"/>
          <p:cNvCxnSpPr>
            <a:cxnSpLocks/>
          </p:cNvCxnSpPr>
          <p:nvPr/>
        </p:nvCxnSpPr>
        <p:spPr>
          <a:xfrm>
            <a:off x="4572000" y="1252900"/>
            <a:ext cx="0" cy="2929356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315;p47">
            <a:extLst>
              <a:ext uri="{FF2B5EF4-FFF2-40B4-BE49-F238E27FC236}">
                <a16:creationId xmlns:a16="http://schemas.microsoft.com/office/drawing/2014/main" id="{EA70EAF8-26FE-37D0-4289-477B6EF69C7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9999" y="4304141"/>
            <a:ext cx="7966793" cy="6950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hlinkClick r:id="rId3"/>
              </a:rPr>
              <a:t>https://github.com/GilRtt/PCD/blob/main/Kelompok%209/Image_Compression_SVD(kelompok9).ipynb</a:t>
            </a:r>
            <a:r>
              <a:rPr lang="id-ID" dirty="0"/>
              <a:t> </a:t>
            </a:r>
            <a:endParaRPr dirty="0"/>
          </a:p>
        </p:txBody>
      </p:sp>
      <p:pic>
        <p:nvPicPr>
          <p:cNvPr id="10" name="Gambar 9">
            <a:extLst>
              <a:ext uri="{FF2B5EF4-FFF2-40B4-BE49-F238E27FC236}">
                <a16:creationId xmlns:a16="http://schemas.microsoft.com/office/drawing/2014/main" id="{494B0296-FE7E-502F-D3FE-7D84C9DF0E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8" t="2530" r="53861" b="4146"/>
          <a:stretch/>
        </p:blipFill>
        <p:spPr>
          <a:xfrm>
            <a:off x="1109783" y="1460719"/>
            <a:ext cx="3204309" cy="2649416"/>
          </a:xfrm>
          <a:prstGeom prst="rect">
            <a:avLst/>
          </a:prstGeom>
        </p:spPr>
      </p:pic>
      <p:pic>
        <p:nvPicPr>
          <p:cNvPr id="11" name="Gambar 10">
            <a:extLst>
              <a:ext uri="{FF2B5EF4-FFF2-40B4-BE49-F238E27FC236}">
                <a16:creationId xmlns:a16="http://schemas.microsoft.com/office/drawing/2014/main" id="{C4A768C3-FD10-4705-2C62-B380E3B180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359" t="2678" r="939" b="5211"/>
          <a:stretch/>
        </p:blipFill>
        <p:spPr>
          <a:xfrm>
            <a:off x="4829909" y="1413494"/>
            <a:ext cx="3338721" cy="269664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5"/>
          <p:cNvSpPr txBox="1">
            <a:spLocks noGrp="1"/>
          </p:cNvSpPr>
          <p:nvPr>
            <p:ph type="title"/>
          </p:nvPr>
        </p:nvSpPr>
        <p:spPr>
          <a:xfrm>
            <a:off x="1212563" y="1616090"/>
            <a:ext cx="5377646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6000" dirty="0"/>
              <a:t>Metode SPIHT</a:t>
            </a:r>
            <a:endParaRPr sz="6000" dirty="0"/>
          </a:p>
        </p:txBody>
      </p:sp>
      <p:sp>
        <p:nvSpPr>
          <p:cNvPr id="444" name="Google Shape;444;p55"/>
          <p:cNvSpPr txBox="1">
            <a:spLocks noGrp="1"/>
          </p:cNvSpPr>
          <p:nvPr>
            <p:ph type="subTitle" idx="1"/>
          </p:nvPr>
        </p:nvSpPr>
        <p:spPr>
          <a:xfrm>
            <a:off x="1928809" y="2474561"/>
            <a:ext cx="4661400" cy="13254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Set </a:t>
            </a:r>
            <a:r>
              <a:rPr lang="id-ID" dirty="0" err="1"/>
              <a:t>Partitioning</a:t>
            </a:r>
            <a:r>
              <a:rPr lang="id-ID" dirty="0"/>
              <a:t> in </a:t>
            </a:r>
            <a:r>
              <a:rPr lang="id-ID" dirty="0" err="1"/>
              <a:t>Hierarchical</a:t>
            </a:r>
            <a:r>
              <a:rPr lang="id-ID" dirty="0"/>
              <a:t> </a:t>
            </a:r>
            <a:r>
              <a:rPr lang="id-ID" dirty="0" err="1"/>
              <a:t>Trees</a:t>
            </a:r>
            <a:r>
              <a:rPr lang="id-ID" dirty="0"/>
              <a:t> (SPIHT) adalah metode kompresi gambar yang kuat berdasarkan transformasi gelombang (</a:t>
            </a:r>
            <a:r>
              <a:rPr lang="id-ID" dirty="0" err="1"/>
              <a:t>wavelet</a:t>
            </a:r>
            <a:r>
              <a:rPr lang="id-ID" dirty="0"/>
              <a:t>).</a:t>
            </a:r>
            <a:endParaRPr dirty="0"/>
          </a:p>
        </p:txBody>
      </p:sp>
      <p:cxnSp>
        <p:nvCxnSpPr>
          <p:cNvPr id="445" name="Google Shape;445;p55"/>
          <p:cNvCxnSpPr>
            <a:cxnSpLocks/>
          </p:cNvCxnSpPr>
          <p:nvPr/>
        </p:nvCxnSpPr>
        <p:spPr>
          <a:xfrm flipH="1" flipV="1">
            <a:off x="6640643" y="1984524"/>
            <a:ext cx="2566582" cy="1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4"/>
          <p:cNvSpPr txBox="1">
            <a:spLocks noGrp="1"/>
          </p:cNvSpPr>
          <p:nvPr>
            <p:ph type="title"/>
          </p:nvPr>
        </p:nvSpPr>
        <p:spPr>
          <a:xfrm>
            <a:off x="720000" y="195970"/>
            <a:ext cx="7704000" cy="919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800" dirty="0"/>
              <a:t>Proses Metode SPHIT </a:t>
            </a:r>
            <a:br>
              <a:rPr lang="id-ID" sz="2800" dirty="0"/>
            </a:br>
            <a:r>
              <a:rPr lang="id-ID" sz="2800" dirty="0"/>
              <a:t>untuk </a:t>
            </a:r>
            <a:r>
              <a:rPr lang="id-ID" sz="2800" dirty="0" err="1"/>
              <a:t>mengkonversi</a:t>
            </a:r>
            <a:r>
              <a:rPr lang="id-ID" sz="2800" dirty="0"/>
              <a:t> </a:t>
            </a:r>
            <a:r>
              <a:rPr lang="id-ID" sz="2800" dirty="0" err="1"/>
              <a:t>Image</a:t>
            </a:r>
            <a:endParaRPr sz="2800" dirty="0"/>
          </a:p>
        </p:txBody>
      </p:sp>
      <p:cxnSp>
        <p:nvCxnSpPr>
          <p:cNvPr id="437" name="Google Shape;437;p54"/>
          <p:cNvCxnSpPr>
            <a:cxnSpLocks/>
          </p:cNvCxnSpPr>
          <p:nvPr/>
        </p:nvCxnSpPr>
        <p:spPr>
          <a:xfrm>
            <a:off x="3204308" y="1311736"/>
            <a:ext cx="0" cy="2916654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315;p47">
            <a:extLst>
              <a:ext uri="{FF2B5EF4-FFF2-40B4-BE49-F238E27FC236}">
                <a16:creationId xmlns:a16="http://schemas.microsoft.com/office/drawing/2014/main" id="{3FA52F74-FEF8-B96B-3C53-B03C4DB121F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4394106"/>
            <a:ext cx="7966793" cy="6950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https://github.com/GilRtt/PCD/blob/main/Kelompok%209/Image_Compression_SPIHT(Kelompok_9).ipynb</a:t>
            </a:r>
          </a:p>
        </p:txBody>
      </p:sp>
      <p:pic>
        <p:nvPicPr>
          <p:cNvPr id="25" name="Gambar 24">
            <a:extLst>
              <a:ext uri="{FF2B5EF4-FFF2-40B4-BE49-F238E27FC236}">
                <a16:creationId xmlns:a16="http://schemas.microsoft.com/office/drawing/2014/main" id="{7575FF9E-BB65-9D94-1DD8-40453FDA59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12" r="70085"/>
          <a:stretch/>
        </p:blipFill>
        <p:spPr>
          <a:xfrm>
            <a:off x="781536" y="1311736"/>
            <a:ext cx="2164862" cy="2372402"/>
          </a:xfrm>
          <a:prstGeom prst="rect">
            <a:avLst/>
          </a:prstGeom>
        </p:spPr>
      </p:pic>
      <p:cxnSp>
        <p:nvCxnSpPr>
          <p:cNvPr id="26" name="Google Shape;437;p54">
            <a:extLst>
              <a:ext uri="{FF2B5EF4-FFF2-40B4-BE49-F238E27FC236}">
                <a16:creationId xmlns:a16="http://schemas.microsoft.com/office/drawing/2014/main" id="{B524786F-31C5-A939-2E75-910C66531F2D}"/>
              </a:ext>
            </a:extLst>
          </p:cNvPr>
          <p:cNvCxnSpPr>
            <a:cxnSpLocks/>
          </p:cNvCxnSpPr>
          <p:nvPr/>
        </p:nvCxnSpPr>
        <p:spPr>
          <a:xfrm>
            <a:off x="6045201" y="1311736"/>
            <a:ext cx="0" cy="2916654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7" name="Gambar 26">
            <a:extLst>
              <a:ext uri="{FF2B5EF4-FFF2-40B4-BE49-F238E27FC236}">
                <a16:creationId xmlns:a16="http://schemas.microsoft.com/office/drawing/2014/main" id="{1CF74996-D307-8D73-9D42-68B78157CC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478" r="34732"/>
          <a:stretch/>
        </p:blipFill>
        <p:spPr>
          <a:xfrm>
            <a:off x="3505204" y="1311736"/>
            <a:ext cx="2239102" cy="2372402"/>
          </a:xfrm>
          <a:prstGeom prst="rect">
            <a:avLst/>
          </a:prstGeom>
        </p:spPr>
      </p:pic>
      <p:pic>
        <p:nvPicPr>
          <p:cNvPr id="30" name="Gambar 29">
            <a:extLst>
              <a:ext uri="{FF2B5EF4-FFF2-40B4-BE49-F238E27FC236}">
                <a16:creationId xmlns:a16="http://schemas.microsoft.com/office/drawing/2014/main" id="{B1996E0C-E198-38FD-57EA-E1FBA26267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477" r="-7"/>
          <a:stretch/>
        </p:blipFill>
        <p:spPr>
          <a:xfrm>
            <a:off x="6312885" y="1319551"/>
            <a:ext cx="2219558" cy="2372402"/>
          </a:xfrm>
          <a:prstGeom prst="rect">
            <a:avLst/>
          </a:prstGeom>
        </p:spPr>
      </p:pic>
      <p:pic>
        <p:nvPicPr>
          <p:cNvPr id="34" name="Gambar 33">
            <a:extLst>
              <a:ext uri="{FF2B5EF4-FFF2-40B4-BE49-F238E27FC236}">
                <a16:creationId xmlns:a16="http://schemas.microsoft.com/office/drawing/2014/main" id="{C561C8A1-A8EA-2E8F-B434-88BC58A3B4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669" b="57151"/>
          <a:stretch/>
        </p:blipFill>
        <p:spPr>
          <a:xfrm>
            <a:off x="3340621" y="3849854"/>
            <a:ext cx="2525277" cy="356245"/>
          </a:xfrm>
          <a:prstGeom prst="rect">
            <a:avLst/>
          </a:prstGeom>
        </p:spPr>
      </p:pic>
      <p:pic>
        <p:nvPicPr>
          <p:cNvPr id="35" name="Gambar 34">
            <a:extLst>
              <a:ext uri="{FF2B5EF4-FFF2-40B4-BE49-F238E27FC236}">
                <a16:creationId xmlns:a16="http://schemas.microsoft.com/office/drawing/2014/main" id="{A496B007-2920-D315-8EA9-2D53BD2417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9820"/>
          <a:stretch/>
        </p:blipFill>
        <p:spPr>
          <a:xfrm>
            <a:off x="6181513" y="3849853"/>
            <a:ext cx="2525277" cy="356245"/>
          </a:xfrm>
          <a:prstGeom prst="rect">
            <a:avLst/>
          </a:prstGeom>
        </p:spPr>
      </p:pic>
      <p:pic>
        <p:nvPicPr>
          <p:cNvPr id="37" name="Gambar 36">
            <a:extLst>
              <a:ext uri="{FF2B5EF4-FFF2-40B4-BE49-F238E27FC236}">
                <a16:creationId xmlns:a16="http://schemas.microsoft.com/office/drawing/2014/main" id="{42B5974A-4594-340B-CAF2-3983C20887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" y="3849853"/>
            <a:ext cx="2471679" cy="35400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9"/>
          <p:cNvSpPr txBox="1">
            <a:spLocks noGrp="1"/>
          </p:cNvSpPr>
          <p:nvPr>
            <p:ph type="title"/>
          </p:nvPr>
        </p:nvSpPr>
        <p:spPr>
          <a:xfrm>
            <a:off x="713224" y="1252800"/>
            <a:ext cx="7209077" cy="26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9600" dirty="0"/>
              <a:t>Kesimpulan</a:t>
            </a:r>
            <a:endParaRPr sz="9600" dirty="0"/>
          </a:p>
        </p:txBody>
      </p:sp>
      <p:cxnSp>
        <p:nvCxnSpPr>
          <p:cNvPr id="495" name="Google Shape;495;p59"/>
          <p:cNvCxnSpPr>
            <a:cxnSpLocks/>
            <a:endCxn id="494" idx="1"/>
          </p:cNvCxnSpPr>
          <p:nvPr/>
        </p:nvCxnSpPr>
        <p:spPr>
          <a:xfrm>
            <a:off x="125" y="2571750"/>
            <a:ext cx="713099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2"/>
          <p:cNvSpPr txBox="1">
            <a:spLocks noGrp="1"/>
          </p:cNvSpPr>
          <p:nvPr>
            <p:ph type="title"/>
          </p:nvPr>
        </p:nvSpPr>
        <p:spPr>
          <a:xfrm>
            <a:off x="720000" y="22619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Referensi:</a:t>
            </a:r>
            <a:endParaRPr dirty="0"/>
          </a:p>
        </p:txBody>
      </p:sp>
      <p:sp>
        <p:nvSpPr>
          <p:cNvPr id="365" name="Google Shape;365;p52"/>
          <p:cNvSpPr txBox="1">
            <a:spLocks noGrp="1"/>
          </p:cNvSpPr>
          <p:nvPr>
            <p:ph type="subTitle" idx="1"/>
          </p:nvPr>
        </p:nvSpPr>
        <p:spPr>
          <a:xfrm>
            <a:off x="720000" y="798894"/>
            <a:ext cx="7884738" cy="41951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[1] </a:t>
            </a:r>
            <a:r>
              <a:rPr lang="en-US" dirty="0">
                <a:hlinkClick r:id="rId3"/>
              </a:rPr>
              <a:t>https://en.wikipedia.org/wiki/Wavelet_transform</a:t>
            </a:r>
            <a:r>
              <a:rPr lang="id-ID" dirty="0"/>
              <a:t> </a:t>
            </a:r>
            <a:endParaRPr lang="en-US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[2] </a:t>
            </a:r>
            <a:r>
              <a:rPr lang="en-US" dirty="0">
                <a:hlinkClick r:id="rId4"/>
              </a:rPr>
              <a:t>https://en.wikipedia.org/wiki/Embedded_Zerotrees_of_Wavelet_transforms</a:t>
            </a:r>
            <a:r>
              <a:rPr lang="id-ID" dirty="0"/>
              <a:t> </a:t>
            </a:r>
            <a:r>
              <a:rPr lang="en-US" dirty="0"/>
              <a:t>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[3] </a:t>
            </a:r>
            <a:r>
              <a:rPr lang="en-US" dirty="0" err="1"/>
              <a:t>Pooyan</a:t>
            </a:r>
            <a:r>
              <a:rPr lang="en-US" dirty="0"/>
              <a:t>, et al. 2005, Wavelet Compression of ECG Signals Using SPIHT Algorithm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[4] A. Said, W. A. Pearlman, et al. A new, fast, and efficient image codec based on </a:t>
            </a:r>
            <a:r>
              <a:rPr lang="en-US" dirty="0" err="1"/>
              <a:t>setpartitioning</a:t>
            </a:r>
            <a:r>
              <a:rPr lang="en-US" dirty="0"/>
              <a:t> in hierarchical trees. IEEE Transactions on circuits and systems for </a:t>
            </a:r>
            <a:r>
              <a:rPr lang="en-US" dirty="0" err="1"/>
              <a:t>videotechnology</a:t>
            </a:r>
            <a:r>
              <a:rPr lang="en-US" dirty="0"/>
              <a:t>, 6(3):243–250, 1996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[5] </a:t>
            </a:r>
            <a:r>
              <a:rPr lang="en-US" dirty="0">
                <a:hlinkClick r:id="rId5"/>
              </a:rPr>
              <a:t>https://en.wikipedia.org/wiki/Peak_signal-to-noise_ratio</a:t>
            </a:r>
            <a:r>
              <a:rPr lang="id-ID" dirty="0"/>
              <a:t> </a:t>
            </a:r>
            <a:endParaRPr lang="en-US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[6] </a:t>
            </a:r>
            <a:r>
              <a:rPr lang="en-US" dirty="0">
                <a:hlinkClick r:id="rId6"/>
              </a:rPr>
              <a:t>https://github.com/manikantagangam/Image-Compression-SVD</a:t>
            </a:r>
            <a:endParaRPr lang="id-ID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[7]</a:t>
            </a:r>
            <a:r>
              <a:rPr lang="id-ID" dirty="0"/>
              <a:t> </a:t>
            </a:r>
            <a:r>
              <a:rPr lang="id-ID" dirty="0">
                <a:hlinkClick r:id="rId7"/>
              </a:rPr>
              <a:t>https://github.com/dwngh/SPIHT-Image-Compression/blob/main/spiht.ipynb</a:t>
            </a:r>
            <a:r>
              <a:rPr lang="id-ID" dirty="0"/>
              <a:t>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[8] </a:t>
            </a:r>
            <a:r>
              <a:rPr lang="id-ID" dirty="0">
                <a:hlinkClick r:id="rId8"/>
              </a:rPr>
              <a:t>https://scikit-image.org/docs/stable/api/skimage.data.html</a:t>
            </a:r>
            <a:r>
              <a:rPr lang="id-ID" dirty="0"/>
              <a:t>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[9] </a:t>
            </a:r>
            <a:r>
              <a:rPr lang="en-US" dirty="0"/>
              <a:t>https://pywavelets.readthedocs.io/en/latest/install.html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360</Words>
  <Application>Microsoft Office PowerPoint</Application>
  <PresentationFormat>Peragaan Layar (16:9)</PresentationFormat>
  <Paragraphs>24</Paragraphs>
  <Slides>8</Slides>
  <Notes>8</Notes>
  <HiddenSlides>0</HiddenSlides>
  <MMClips>0</MMClips>
  <ScaleCrop>false</ScaleCrop>
  <HeadingPairs>
    <vt:vector size="6" baseType="variant">
      <vt:variant>
        <vt:lpstr>Font Dipakai</vt:lpstr>
      </vt:variant>
      <vt:variant>
        <vt:i4>6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8</vt:i4>
      </vt:variant>
    </vt:vector>
  </HeadingPairs>
  <TitlesOfParts>
    <vt:vector size="15" baseType="lpstr">
      <vt:lpstr>Bebas Neue</vt:lpstr>
      <vt:lpstr>Baskervville</vt:lpstr>
      <vt:lpstr>Barlow</vt:lpstr>
      <vt:lpstr>Archivo Black</vt:lpstr>
      <vt:lpstr>Arial</vt:lpstr>
      <vt:lpstr>Nunito Light</vt:lpstr>
      <vt:lpstr>The Black Death by Slidesgo</vt:lpstr>
      <vt:lpstr>Pemampatan citra (Image Compression)</vt:lpstr>
      <vt:lpstr>Pengertian Image Compression</vt:lpstr>
      <vt:lpstr>Metode SVD</vt:lpstr>
      <vt:lpstr>Proses Metode SVD untuk mengkonfersi image</vt:lpstr>
      <vt:lpstr>Metode SPIHT</vt:lpstr>
      <vt:lpstr>Proses Metode SPHIT  untuk mengkonversi Image</vt:lpstr>
      <vt:lpstr>Kesimpulan</vt:lpstr>
      <vt:lpstr>Referensi: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Pemampatan citra (Image Compression)</dc:title>
  <dc:creator>gil</dc:creator>
  <cp:lastModifiedBy>agil rahmat</cp:lastModifiedBy>
  <cp:revision>3</cp:revision>
  <dcterms:modified xsi:type="dcterms:W3CDTF">2023-12-07T02:56:28Z</dcterms:modified>
</cp:coreProperties>
</file>